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8"/>
  </p:notesMasterIdLst>
  <p:sldIdLst>
    <p:sldId id="287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7" r:id="rId11"/>
    <p:sldId id="303" r:id="rId12"/>
    <p:sldId id="325" r:id="rId13"/>
    <p:sldId id="326" r:id="rId14"/>
    <p:sldId id="369" r:id="rId15"/>
    <p:sldId id="301" r:id="rId16"/>
    <p:sldId id="306" r:id="rId17"/>
    <p:sldId id="307" r:id="rId18"/>
    <p:sldId id="313" r:id="rId19"/>
    <p:sldId id="257" r:id="rId20"/>
    <p:sldId id="260" r:id="rId21"/>
    <p:sldId id="363" r:id="rId22"/>
    <p:sldId id="259" r:id="rId23"/>
    <p:sldId id="256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717" autoAdjust="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D1F8E-E331-4866-AB31-D5B389ACE7E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5400-A8FA-4AE9-B28E-5AF2265AA7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4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5400-A8FA-4AE9-B28E-5AF2265AA7CE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45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8910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8910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tr-TR" smtClean="0"/>
              <a:pPr/>
              <a:t>10.02.2020</a:t>
            </a:fld>
            <a:endParaRPr lang="tr-TR" dirty="0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657350" y="304801"/>
            <a:ext cx="5627111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85010" y="1600201"/>
            <a:ext cx="48006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85009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tr-TR" smtClean="0"/>
              <a:pPr/>
              <a:t>10.02.2020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tr-TR" smtClean="0"/>
              <a:pPr/>
              <a:t>10.02.2020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</a:t>
            </a:r>
            <a:r>
              <a:rPr lang="tr-TR" noProof="0" dirty="0" smtClean="0"/>
              <a:t>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960120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85611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 txBox="1">
            <a:spLocks/>
          </p:cNvSpPr>
          <p:nvPr/>
        </p:nvSpPr>
        <p:spPr>
          <a:xfrm>
            <a:off x="1214414" y="1357298"/>
            <a:ext cx="657229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BESLENME DOSTU</a:t>
            </a:r>
            <a:r>
              <a:rPr kumimoji="0" lang="tr-TR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OKUL PROGRAMI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85813"/>
          </a:xfrm>
        </p:spPr>
        <p:txBody>
          <a:bodyPr/>
          <a:lstStyle/>
          <a:p>
            <a:r>
              <a:rPr lang="tr-TR" sz="2400">
                <a:solidFill>
                  <a:srgbClr val="660066"/>
                </a:solidFill>
              </a:rPr>
              <a:t>OBEZİTE (şişmanlık) ÇOCUKLUK ÇAĞININ EN SIK GÖRÜLEN KRONİK HASTALIKLARINDAN BİRİDİR</a:t>
            </a:r>
          </a:p>
        </p:txBody>
      </p:sp>
      <p:pic>
        <p:nvPicPr>
          <p:cNvPr id="339972" name="Picture 4" descr="wbOBESITY2_wideweb__470x352,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010400" cy="44196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39974" name="Text Box 6"/>
          <p:cNvSpPr txBox="1">
            <a:spLocks noChangeArrowheads="1"/>
          </p:cNvSpPr>
          <p:nvPr/>
        </p:nvSpPr>
        <p:spPr bwMode="auto">
          <a:xfrm rot="-1083628">
            <a:off x="841375" y="1633538"/>
            <a:ext cx="1241425" cy="3667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00"/>
                </a:solidFill>
              </a:rPr>
              <a:t>80’li yıllar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 rot="1286347">
            <a:off x="7056438" y="1779588"/>
            <a:ext cx="1520825" cy="3667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00"/>
                </a:solidFill>
              </a:rPr>
              <a:t>2000’li yıllar</a:t>
            </a:r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838200" y="5257800"/>
            <a:ext cx="1219200" cy="519113"/>
          </a:xfrm>
          <a:prstGeom prst="rect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>
                <a:solidFill>
                  <a:srgbClr val="000000"/>
                </a:solidFill>
              </a:rPr>
              <a:t>%6-7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6781800" y="5257800"/>
            <a:ext cx="1600200" cy="519113"/>
          </a:xfrm>
          <a:prstGeom prst="rect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>
                <a:solidFill>
                  <a:srgbClr val="000000"/>
                </a:solidFill>
              </a:rPr>
              <a:t>%15-16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99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99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399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399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4" grpId="0" animBg="1"/>
      <p:bldP spid="339975" grpId="0" animBg="1"/>
      <p:bldP spid="339976" grpId="0" animBg="1"/>
      <p:bldP spid="3399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Başlık"/>
          <p:cNvSpPr txBox="1">
            <a:spLocks/>
          </p:cNvSpPr>
          <p:nvPr/>
        </p:nvSpPr>
        <p:spPr>
          <a:xfrm>
            <a:off x="714348" y="214290"/>
            <a:ext cx="7685510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TÜRKİYE ÇOCUKLUK ÇAĞI ( 7-8 YAŞ ) ŞİŞMANLIK ARAŞTIRMASI (COSI-TUR) 2013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3 İçerik Yer Tutucusu"/>
          <p:cNvSpPr txBox="1">
            <a:spLocks/>
          </p:cNvSpPr>
          <p:nvPr/>
        </p:nvSpPr>
        <p:spPr>
          <a:xfrm>
            <a:off x="571472" y="1357298"/>
            <a:ext cx="8257014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Erkek çocuklar arasında kiloluluk ve şişmanlık sıklığı %23,3 ve kız çocuklarda %21,6’dır.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Erkek çocuklarda zayıflık %2,2 iken kız çocuklarda %1,9’dur.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Toplamda şişmanlık görülme sıklığı %8,3  kiloluluk %14,2’dir.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71472" y="1071546"/>
            <a:ext cx="464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tr-TR" sz="2400" dirty="0">
                <a:latin typeface="Tahoma" pitchFamily="34" charset="0"/>
              </a:rPr>
              <a:t> </a:t>
            </a:r>
            <a:r>
              <a:rPr lang="tr-TR" sz="2400" dirty="0">
                <a:solidFill>
                  <a:srgbClr val="660066"/>
                </a:solidFill>
                <a:latin typeface="Tahoma" pitchFamily="34" charset="0"/>
              </a:rPr>
              <a:t>Kalp-damar hastalıkları, </a:t>
            </a:r>
          </a:p>
          <a:p>
            <a:pPr algn="just">
              <a:buFontTx/>
              <a:buChar char="•"/>
            </a:pPr>
            <a:r>
              <a:rPr lang="tr-TR" sz="2400" dirty="0">
                <a:solidFill>
                  <a:srgbClr val="660066"/>
                </a:solidFill>
                <a:latin typeface="Tahoma" pitchFamily="34" charset="0"/>
              </a:rPr>
              <a:t> Tip 2 Diyabet, </a:t>
            </a:r>
          </a:p>
          <a:p>
            <a:pPr algn="just">
              <a:buFontTx/>
              <a:buChar char="•"/>
            </a:pPr>
            <a:r>
              <a:rPr lang="tr-TR" sz="2400" dirty="0">
                <a:solidFill>
                  <a:srgbClr val="660066"/>
                </a:solidFill>
                <a:latin typeface="Tahoma" pitchFamily="34" charset="0"/>
              </a:rPr>
              <a:t> Ortopedik problemler, </a:t>
            </a:r>
          </a:p>
          <a:p>
            <a:pPr algn="just">
              <a:buFontTx/>
              <a:buChar char="•"/>
            </a:pPr>
            <a:r>
              <a:rPr lang="tr-TR" sz="2400" dirty="0">
                <a:solidFill>
                  <a:srgbClr val="660066"/>
                </a:solidFill>
                <a:latin typeface="Tahoma" pitchFamily="34" charset="0"/>
              </a:rPr>
              <a:t> Zihinsel bozukluklar, </a:t>
            </a:r>
          </a:p>
          <a:p>
            <a:pPr algn="just">
              <a:buFontTx/>
              <a:buChar char="•"/>
            </a:pPr>
            <a:r>
              <a:rPr lang="tr-TR" sz="2400" dirty="0">
                <a:solidFill>
                  <a:srgbClr val="660066"/>
                </a:solidFill>
                <a:latin typeface="Tahoma" pitchFamily="34" charset="0"/>
              </a:rPr>
              <a:t> Okul başarısında düşme, </a:t>
            </a:r>
          </a:p>
          <a:p>
            <a:pPr algn="just">
              <a:buFontTx/>
              <a:buChar char="•"/>
            </a:pPr>
            <a:r>
              <a:rPr lang="tr-TR" sz="2400" dirty="0">
                <a:solidFill>
                  <a:srgbClr val="660066"/>
                </a:solidFill>
                <a:latin typeface="Tahoma" pitchFamily="34" charset="0"/>
              </a:rPr>
              <a:t> Kendine güvensizlik, </a:t>
            </a:r>
          </a:p>
          <a:p>
            <a:pPr algn="just">
              <a:buFontTx/>
              <a:buChar char="•"/>
            </a:pPr>
            <a:r>
              <a:rPr lang="tr-TR" sz="2400" dirty="0">
                <a:solidFill>
                  <a:srgbClr val="660066"/>
                </a:solidFill>
                <a:latin typeface="Tahoma" pitchFamily="34" charset="0"/>
              </a:rPr>
              <a:t> Psikolojik sorunlar</a:t>
            </a:r>
            <a:r>
              <a:rPr lang="tr-TR" sz="2400" dirty="0">
                <a:latin typeface="Tahoma" pitchFamily="34" charset="0"/>
              </a:rPr>
              <a:t> </a:t>
            </a:r>
          </a:p>
          <a:p>
            <a:pPr algn="just"/>
            <a:r>
              <a:rPr lang="tr-TR" sz="2400" dirty="0">
                <a:latin typeface="Tahoma" pitchFamily="34" charset="0"/>
              </a:rPr>
              <a:t>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85800" y="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tr-TR" sz="3200" u="sng">
                <a:solidFill>
                  <a:srgbClr val="660066"/>
                </a:solidFill>
                <a:latin typeface="Arial Black" pitchFamily="34" charset="0"/>
              </a:rPr>
              <a:t>ÇOCUKLUK ÇAĞI OBEZİTESİ;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43372" y="2214554"/>
            <a:ext cx="464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tr-TR" sz="2400" dirty="0" smtClean="0">
                <a:latin typeface="Tahoma" pitchFamily="34" charset="0"/>
              </a:rPr>
              <a:t> </a:t>
            </a:r>
            <a:endParaRPr lang="tr-TR" sz="2400" dirty="0">
              <a:latin typeface="Tahoma" pitchFamily="34" charset="0"/>
            </a:endParaRPr>
          </a:p>
          <a:p>
            <a:pPr algn="just"/>
            <a:endParaRPr lang="tr-TR" sz="2400" dirty="0">
              <a:latin typeface="Tahoma" pitchFamily="34" charset="0"/>
            </a:endParaRPr>
          </a:p>
          <a:p>
            <a:pPr algn="ctr"/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Bu nedenle, çocukluk çağı </a:t>
            </a:r>
            <a:r>
              <a:rPr lang="tr-TR" sz="32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obezitesi</a:t>
            </a: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ile mücadele </a:t>
            </a:r>
          </a:p>
          <a:p>
            <a:pPr algn="ctr"/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etmek </a:t>
            </a:r>
            <a:endParaRPr lang="tr-TR" sz="32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 algn="ctr"/>
            <a:r>
              <a:rPr lang="tr-TR" sz="3200" b="1" u="sng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önemli </a:t>
            </a:r>
            <a:r>
              <a:rPr lang="tr-TR" sz="3200" b="1" u="sng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ve önceliği</a:t>
            </a: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olan bir husustur.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92075"/>
            <a:ext cx="8534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2400">
                <a:solidFill>
                  <a:srgbClr val="660066"/>
                </a:solidFill>
                <a:latin typeface="Arial Black" pitchFamily="34" charset="0"/>
              </a:rPr>
              <a:t>ÇOCUK VE ADÖLESANLARDA OBEZİTEYE YOL AÇAN FAKTÖRLER: </a:t>
            </a:r>
            <a:endParaRPr lang="en-US" sz="240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8229600" cy="3257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2400">
                <a:solidFill>
                  <a:srgbClr val="660066"/>
                </a:solidFill>
              </a:rPr>
              <a:t>Ayaküstü beslenme,</a:t>
            </a:r>
            <a:endParaRPr lang="tr-TR" sz="2400" baseline="30000">
              <a:solidFill>
                <a:srgbClr val="660066"/>
              </a:solidFill>
            </a:endParaRPr>
          </a:p>
          <a:p>
            <a:pPr eaLnBrk="1" hangingPunct="1"/>
            <a:endParaRPr lang="tr-TR" sz="2400">
              <a:solidFill>
                <a:srgbClr val="660066"/>
              </a:solidFill>
            </a:endParaRPr>
          </a:p>
          <a:p>
            <a:pPr eaLnBrk="1" hangingPunct="1"/>
            <a:r>
              <a:rPr lang="tr-TR" sz="2400">
                <a:solidFill>
                  <a:srgbClr val="660066"/>
                </a:solidFill>
              </a:rPr>
              <a:t>Tatlandırılmış içeceklerin tüketimi,</a:t>
            </a:r>
            <a:endParaRPr lang="tr-TR" sz="2400" baseline="30000">
              <a:solidFill>
                <a:srgbClr val="660066"/>
              </a:solidFill>
            </a:endParaRPr>
          </a:p>
          <a:p>
            <a:pPr eaLnBrk="1" hangingPunct="1"/>
            <a:endParaRPr lang="tr-TR" sz="2400">
              <a:solidFill>
                <a:srgbClr val="660066"/>
              </a:solidFill>
            </a:endParaRPr>
          </a:p>
          <a:p>
            <a:pPr eaLnBrk="1" hangingPunct="1"/>
            <a:r>
              <a:rPr lang="tr-TR" sz="2400">
                <a:solidFill>
                  <a:srgbClr val="660066"/>
                </a:solidFill>
              </a:rPr>
              <a:t>Okullarda enerji yoğunluğu fazla olan atıştırmalık </a:t>
            </a:r>
          </a:p>
          <a:p>
            <a:pPr eaLnBrk="1" hangingPunct="1"/>
            <a:r>
              <a:rPr lang="tr-TR" sz="2400">
                <a:solidFill>
                  <a:srgbClr val="660066"/>
                </a:solidFill>
              </a:rPr>
              <a:t> besinlerin ve ayaküstü besinlerin varlığı,</a:t>
            </a:r>
          </a:p>
          <a:p>
            <a:pPr eaLnBrk="1" hangingPunct="1"/>
            <a:endParaRPr lang="tr-TR" sz="2400">
              <a:solidFill>
                <a:srgbClr val="660066"/>
              </a:solidFill>
            </a:endParaRPr>
          </a:p>
          <a:p>
            <a:pPr eaLnBrk="1" hangingPunct="1"/>
            <a:r>
              <a:rPr lang="tr-TR" sz="2400">
                <a:solidFill>
                  <a:srgbClr val="660066"/>
                </a:solidFill>
              </a:rPr>
              <a:t>Evde ve okulda hareketsiz yaşam</a:t>
            </a:r>
          </a:p>
          <a:p>
            <a:pPr eaLnBrk="1" hangingPunct="1"/>
            <a:endParaRPr lang="en-US" sz="2400" baseline="30000">
              <a:solidFill>
                <a:srgbClr val="660066"/>
              </a:solidFill>
            </a:endParaRPr>
          </a:p>
        </p:txBody>
      </p:sp>
      <p:pic>
        <p:nvPicPr>
          <p:cNvPr id="20484" name="Picture 4" descr="CHKSY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3413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HKSY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2401888"/>
            <a:ext cx="3381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HKSY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3" y="3163888"/>
            <a:ext cx="3381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HKSY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3" y="4230688"/>
            <a:ext cx="3381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ucPreview_imgMain" descr="200143552-001"/>
          <p:cNvPicPr>
            <a:picLocks noChangeAspect="1" noChangeArrowheads="1"/>
          </p:cNvPicPr>
          <p:nvPr/>
        </p:nvPicPr>
        <p:blipFill>
          <a:blip r:embed="rId6"/>
          <a:srcRect b="11516"/>
          <a:stretch>
            <a:fillRect/>
          </a:stretch>
        </p:blipFill>
        <p:spPr bwMode="auto">
          <a:xfrm>
            <a:off x="6172200" y="9398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Kalbi minikken korumak gere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4724400"/>
            <a:ext cx="19304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Oval 11" descr="kumanda"/>
          <p:cNvSpPr>
            <a:spLocks noChangeArrowheads="1"/>
          </p:cNvSpPr>
          <p:nvPr/>
        </p:nvSpPr>
        <p:spPr bwMode="auto">
          <a:xfrm>
            <a:off x="6019800" y="4110038"/>
            <a:ext cx="2819400" cy="2747962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V ÇOC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714752"/>
            <a:ext cx="2224094" cy="2903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707588" cy="104299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2010 </a:t>
            </a:r>
            <a:r>
              <a:rPr b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Türkiye Beslenme ve Sağlık Araştırması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‘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göre…</a:t>
            </a:r>
            <a:endParaRPr lang="tr-TR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1428736"/>
            <a:ext cx="621510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mtClean="0"/>
              <a:t/>
            </a:r>
            <a:br>
              <a:rPr smtClean="0"/>
            </a:br>
            <a:r>
              <a:rPr smtClean="0">
                <a:solidFill>
                  <a:schemeClr val="tx2"/>
                </a:solidFill>
                <a:latin typeface="Calibri" pitchFamily="34" charset="0"/>
              </a:rPr>
              <a:t>12 yaş ve üzeri bireylerin; </a:t>
            </a:r>
          </a:p>
          <a:p>
            <a:pPr lvl="1"/>
            <a:r>
              <a:rPr sz="3200" b="1" smtClean="0">
                <a:solidFill>
                  <a:schemeClr val="tx2"/>
                </a:solidFill>
                <a:latin typeface="Calibri" pitchFamily="34" charset="0"/>
              </a:rPr>
              <a:t>% 71.9’u egzersiz yapmıyor </a:t>
            </a:r>
          </a:p>
          <a:p>
            <a:pPr lvl="1"/>
            <a:r>
              <a:rPr smtClean="0">
                <a:solidFill>
                  <a:schemeClr val="tx2"/>
                </a:solidFill>
                <a:latin typeface="Calibri" pitchFamily="34" charset="0"/>
              </a:rPr>
              <a:t>% 9.7’si haftada 1-2 kez </a:t>
            </a:r>
          </a:p>
          <a:p>
            <a:pPr lvl="1"/>
            <a:r>
              <a:rPr smtClean="0">
                <a:solidFill>
                  <a:schemeClr val="tx2"/>
                </a:solidFill>
                <a:latin typeface="Calibri" pitchFamily="34" charset="0"/>
              </a:rPr>
              <a:t>% 10.8’i her gün yapıyor </a:t>
            </a:r>
          </a:p>
          <a:p>
            <a:pPr lvl="1"/>
            <a:r>
              <a:rPr smtClean="0">
                <a:solidFill>
                  <a:schemeClr val="tx2"/>
                </a:solidFill>
                <a:latin typeface="Calibri" pitchFamily="34" charset="0"/>
              </a:rPr>
              <a:t>TV, bilgisayar ve internet başında geçirilen ortalama süreler</a:t>
            </a:r>
            <a:r>
              <a:rPr lang="tr-TR" dirty="0" smtClean="0">
                <a:solidFill>
                  <a:schemeClr val="tx2"/>
                </a:solidFill>
                <a:latin typeface="Calibri" pitchFamily="34" charset="0"/>
              </a:rPr>
              <a:t>i</a:t>
            </a:r>
            <a:r>
              <a:rPr smtClean="0">
                <a:solidFill>
                  <a:schemeClr val="tx2"/>
                </a:solidFill>
                <a:latin typeface="Calibri" pitchFamily="34" charset="0"/>
              </a:rPr>
              <a:t>; </a:t>
            </a:r>
          </a:p>
          <a:p>
            <a:pPr lvl="5"/>
            <a:r>
              <a:rPr smtClean="0">
                <a:solidFill>
                  <a:schemeClr val="tx2"/>
                </a:solidFill>
                <a:latin typeface="Calibri" pitchFamily="34" charset="0"/>
              </a:rPr>
              <a:t>2-5 yaş için 3.4 saat / gün ve </a:t>
            </a:r>
          </a:p>
          <a:p>
            <a:pPr lvl="5"/>
            <a:r>
              <a:rPr smtClean="0">
                <a:solidFill>
                  <a:schemeClr val="tx2"/>
                </a:solidFill>
                <a:latin typeface="Calibri" pitchFamily="34" charset="0"/>
              </a:rPr>
              <a:t>6-11 yaş için 6 saat / gündür </a:t>
            </a:r>
          </a:p>
          <a:p>
            <a:endParaRPr lang="tr-TR" dirty="0"/>
          </a:p>
        </p:txBody>
      </p:sp>
      <p:pic>
        <p:nvPicPr>
          <p:cNvPr id="5" name="3 İçerik Yer Tutucusu" descr="DER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714884"/>
            <a:ext cx="2495238" cy="18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Resim" descr="imagesCAAZT3AW.jpg"/>
          <p:cNvPicPr>
            <a:picLocks noChangeAspect="1"/>
          </p:cNvPicPr>
          <p:nvPr/>
        </p:nvPicPr>
        <p:blipFill>
          <a:blip r:embed="rId4" cstate="print"/>
          <a:srcRect l="13333" t="13793" r="10000" b="8046"/>
          <a:stretch>
            <a:fillRect/>
          </a:stretch>
        </p:blipFill>
        <p:spPr>
          <a:xfrm>
            <a:off x="6786578" y="1714488"/>
            <a:ext cx="1895476" cy="1401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ulut"/>
          <p:cNvSpPr/>
          <p:nvPr/>
        </p:nvSpPr>
        <p:spPr>
          <a:xfrm>
            <a:off x="890016" y="1426464"/>
            <a:ext cx="7539636" cy="357417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BESLENME DOSTU OKUL OLALIM</a:t>
            </a:r>
            <a:endParaRPr lang="tr-TR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714348" y="857232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smtClean="0">
                <a:latin typeface="Times New Roman" pitchFamily="18" charset="0"/>
                <a:cs typeface="Times New Roman" pitchFamily="18" charset="0"/>
              </a:rPr>
              <a:t>Ülkemiz nüfusunun yaklaşık beşte biri öğrenci, öğretmen ve okulda çalışan diğer personelden oluşmaktadır. Bu nedenle </a:t>
            </a:r>
            <a:r>
              <a:rPr lang="x-none" sz="3600" b="1" smtClean="0">
                <a:latin typeface="Times New Roman" pitchFamily="18" charset="0"/>
                <a:cs typeface="Times New Roman" pitchFamily="18" charset="0"/>
              </a:rPr>
              <a:t>Okul sağlığı uygulamaları</a:t>
            </a:r>
            <a:r>
              <a:rPr lang="x-none" sz="3600" smtClean="0">
                <a:latin typeface="Times New Roman" pitchFamily="18" charset="0"/>
                <a:cs typeface="Times New Roman" pitchFamily="18" charset="0"/>
              </a:rPr>
              <a:t>, nüfusumuzun büyük bir bölümünü doğrudan, tamamını ise dolaylı olarak etkileyen önemli bir hizmet alanıdır.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00034" y="357166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Temel sağlık davranışlarının kazandırılmasında aileden sonra en önemli kurum olan okul, sağlıklı bir toplumun yapılandırılması için büyük olanak sunmaktadır.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ilarakasil\Pictures\fiziksel aktivite\ucurtma_etkinligi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6286544" cy="35359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54496" y="2265285"/>
            <a:ext cx="2889504" cy="2322178"/>
          </a:xfrm>
        </p:spPr>
        <p:txBody>
          <a:bodyPr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tr-T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“BESLENME DOSTU OKUL” PROGRAMI</a:t>
            </a:r>
            <a:endParaRPr lang="tr-TR" sz="28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023" b="4023"/>
          <a:stretch>
            <a:fillRect/>
          </a:stretch>
        </p:blipFill>
        <p:spPr bwMode="auto">
          <a:xfrm>
            <a:off x="1056084" y="647700"/>
            <a:ext cx="5044574" cy="46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9722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14348" y="1357298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Calibri" pitchFamily="34" charset="0"/>
              </a:rPr>
              <a:t>29.09.2010 tarihli ve 27714 sayılı Resmi Gazete’de Başbakanlık Genelgesi olarak yayımlanan Türkiye Sağlıklı Beslenme ve Hareketli Hayat Programı’nın Okullarda </a:t>
            </a:r>
            <a:r>
              <a:rPr lang="tr-TR" sz="2800" dirty="0" err="1" smtClean="0">
                <a:latin typeface="Calibri" pitchFamily="34" charset="0"/>
              </a:rPr>
              <a:t>Obezite</a:t>
            </a:r>
            <a:r>
              <a:rPr lang="tr-TR" sz="2800" dirty="0" smtClean="0">
                <a:latin typeface="Calibri" pitchFamily="34" charset="0"/>
              </a:rPr>
              <a:t> ile Mücadelede Yeterli ve Dengeli Beslenme ve Düzenli Fiziksel Aktivite Alışkanlığının Kazandırılması başlığı kapsamında,“</a:t>
            </a:r>
            <a:r>
              <a:rPr lang="tr-TR" sz="2800" b="1" dirty="0" smtClean="0">
                <a:latin typeface="Calibri" pitchFamily="34" charset="0"/>
              </a:rPr>
              <a:t>Beslenme Dostu Okullar Programı” </a:t>
            </a:r>
            <a:r>
              <a:rPr lang="tr-TR" sz="2800" dirty="0" smtClean="0">
                <a:latin typeface="Calibri" pitchFamily="34" charset="0"/>
              </a:rPr>
              <a:t>uygulanmaktadır</a:t>
            </a:r>
            <a:endParaRPr lang="tr-TR" sz="2800" dirty="0">
              <a:latin typeface="Calibri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714348" y="428604"/>
            <a:ext cx="792961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BESLENME DOSTU OKULLAR PROGRAMI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895600" y="762000"/>
            <a:ext cx="3200400" cy="222726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>
                <a:latin typeface="Times New Roman" pitchFamily="18" charset="0"/>
              </a:rPr>
              <a:t>OKUL ÇAĞI ÇOCUKLARINDA SAĞLIKLI BESLENMENİN ÖNEMİ NEDİR?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38200" y="762000"/>
            <a:ext cx="7620000" cy="5334000"/>
            <a:chOff x="480" y="480"/>
            <a:chExt cx="4800" cy="3360"/>
          </a:xfrm>
        </p:grpSpPr>
        <p:sp>
          <p:nvSpPr>
            <p:cNvPr id="11269" name="Rectangle 9"/>
            <p:cNvSpPr>
              <a:spLocks noChangeArrowheads="1"/>
            </p:cNvSpPr>
            <p:nvPr/>
          </p:nvSpPr>
          <p:spPr bwMode="auto">
            <a:xfrm>
              <a:off x="480" y="480"/>
              <a:ext cx="4800" cy="3360"/>
            </a:xfrm>
            <a:prstGeom prst="rect">
              <a:avLst/>
            </a:prstGeom>
            <a:solidFill>
              <a:srgbClr val="FFFF99">
                <a:alpha val="9097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270" name="Rectangle 2"/>
            <p:cNvSpPr txBox="1">
              <a:spLocks noChangeArrowheads="1"/>
            </p:cNvSpPr>
            <p:nvPr/>
          </p:nvSpPr>
          <p:spPr bwMode="auto">
            <a:xfrm>
              <a:off x="576" y="2784"/>
              <a:ext cx="460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19088" indent="-319088"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</a:pPr>
              <a:r>
                <a:rPr lang="tr-TR" sz="2000" b="1">
                  <a:latin typeface="Tw Cen MT" pitchFamily="34" charset="0"/>
                </a:rPr>
                <a:t>YAŞAM BOYU SÜRECEK BESLENME ALIŞKANLIKLARI BU DÖNEMDE KAZANILIR</a:t>
              </a:r>
              <a:endParaRPr lang="tr-TR" sz="2000" b="1"/>
            </a:p>
            <a:p>
              <a:pPr marL="319088" indent="-319088"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</a:pPr>
              <a:r>
                <a:rPr lang="tr-TR" sz="2000" b="1"/>
                <a:t>     </a:t>
              </a:r>
              <a:r>
                <a:rPr lang="tr-TR" sz="2000">
                  <a:latin typeface="Tw Cen MT" pitchFamily="34" charset="0"/>
                </a:rPr>
                <a:t>Kazanılan alışkanlıklar yetişkinlik döneminde kalıcı alışkanlıklara temel oluşturur</a:t>
              </a:r>
            </a:p>
          </p:txBody>
        </p:sp>
        <p:sp>
          <p:nvSpPr>
            <p:cNvPr id="11271" name="Rectangle 2"/>
            <p:cNvSpPr txBox="1">
              <a:spLocks noChangeArrowheads="1"/>
            </p:cNvSpPr>
            <p:nvPr/>
          </p:nvSpPr>
          <p:spPr bwMode="auto">
            <a:xfrm>
              <a:off x="576" y="1632"/>
              <a:ext cx="460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tr-TR" sz="2000" b="1">
                  <a:latin typeface="Tw Cen MT" pitchFamily="34" charset="0"/>
                </a:rPr>
                <a:t>BESLENMEYE BAĞLI BAZI KRONİK HASTALIKLARIN TEMELİ BU DÖNEMLERDE ATILMAKTADIR </a:t>
              </a:r>
              <a:endParaRPr lang="tr-TR" sz="2000" b="1"/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tr-TR" sz="2000" b="1"/>
                <a:t>     </a:t>
              </a:r>
              <a:r>
                <a:rPr lang="tr-TR" sz="2000" b="1">
                  <a:latin typeface="Tw Cen MT" pitchFamily="34" charset="0"/>
                </a:rPr>
                <a:t>(</a:t>
              </a:r>
              <a:r>
                <a:rPr lang="tr-TR" sz="2000">
                  <a:latin typeface="Tw Cen MT" pitchFamily="34" charset="0"/>
                </a:rPr>
                <a:t>Şişmanlık, kalp-damar hastalıkları,bazı kanser türleri,şeker hastalığı,</a:t>
              </a:r>
              <a:r>
                <a:rPr lang="tr-TR" sz="2000"/>
                <a:t> </a:t>
              </a:r>
              <a:r>
                <a:rPr lang="tr-TR" sz="2000">
                  <a:latin typeface="Tw Cen MT" pitchFamily="34" charset="0"/>
                </a:rPr>
                <a:t>gut ve artrit gibi )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ts val="700"/>
                </a:spcBef>
                <a:buClr>
                  <a:schemeClr val="accent2"/>
                </a:buClr>
                <a:buSzPct val="60000"/>
              </a:pPr>
              <a:endParaRPr lang="tr-TR" sz="2400" b="1">
                <a:latin typeface="Tw Cen MT" pitchFamily="34" charset="0"/>
              </a:endParaRPr>
            </a:p>
          </p:txBody>
        </p:sp>
        <p:sp>
          <p:nvSpPr>
            <p:cNvPr id="11272" name="Text Box 10"/>
            <p:cNvSpPr txBox="1">
              <a:spLocks noChangeArrowheads="1"/>
            </p:cNvSpPr>
            <p:nvPr/>
          </p:nvSpPr>
          <p:spPr bwMode="auto">
            <a:xfrm>
              <a:off x="672" y="624"/>
              <a:ext cx="42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tr-TR"/>
            </a:p>
          </p:txBody>
        </p:sp>
        <p:sp>
          <p:nvSpPr>
            <p:cNvPr id="11273" name="Rectangle 3"/>
            <p:cNvSpPr>
              <a:spLocks noChangeArrowheads="1"/>
            </p:cNvSpPr>
            <p:nvPr/>
          </p:nvSpPr>
          <p:spPr bwMode="auto">
            <a:xfrm>
              <a:off x="672" y="624"/>
              <a:ext cx="441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19088" indent="-319088"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</a:pPr>
              <a:r>
                <a:rPr lang="tr-TR" sz="2000" b="1">
                  <a:latin typeface="Tw Cen MT" pitchFamily="34" charset="0"/>
                </a:rPr>
                <a:t>BU DÖNEMDE BÜYÜME HIZLIDIR.</a:t>
              </a:r>
            </a:p>
            <a:p>
              <a:pPr marL="319088" indent="-319088"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tr-TR" sz="2000"/>
                <a:t>     </a:t>
              </a:r>
              <a:r>
                <a:rPr lang="tr-TR" sz="2000">
                  <a:latin typeface="Tw Cen MT" pitchFamily="34" charset="0"/>
                </a:rPr>
                <a:t>Büyüme süreci; enerji ve yeni dokuların yapımı için daha fazla</a:t>
              </a:r>
              <a:r>
                <a:rPr lang="tr-TR" sz="2000"/>
                <a:t> </a:t>
              </a:r>
              <a:r>
                <a:rPr lang="tr-TR" sz="2000">
                  <a:latin typeface="Tw Cen MT" pitchFamily="34" charset="0"/>
                </a:rPr>
                <a:t>miktarda protein, mineraller ve vitaminleri gerektirir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786050" y="428604"/>
            <a:ext cx="350046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 smtClean="0"/>
              <a:t>Programın amacı </a:t>
            </a:r>
            <a:endParaRPr lang="tr-TR" sz="2800" dirty="0"/>
          </a:p>
        </p:txBody>
      </p:sp>
      <p:sp>
        <p:nvSpPr>
          <p:cNvPr id="3" name="2 Dikdörtgen"/>
          <p:cNvSpPr/>
          <p:nvPr/>
        </p:nvSpPr>
        <p:spPr>
          <a:xfrm>
            <a:off x="1142976" y="1357298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Calibri" pitchFamily="34" charset="0"/>
              </a:rPr>
              <a:t>Ülke genelinde Milli Eğitim Bakanlığı’na bağlı resmi/özel okul/kurumlarda </a:t>
            </a:r>
          </a:p>
          <a:p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5" name="5 İçerik Yer Tutucusu"/>
          <p:cNvSpPr txBox="1">
            <a:spLocks/>
          </p:cNvSpPr>
          <p:nvPr/>
        </p:nvSpPr>
        <p:spPr>
          <a:xfrm>
            <a:off x="857224" y="2643182"/>
            <a:ext cx="7572428" cy="35004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Sağlıklı beslenme ve hareketli yaşam konularında duyarlılığın arttırılması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 konuda yapılan iyi uygulamaların desteklenmesi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Okul sağlığının daha iyi düzeylere çıkarılması hedeflenmektedir.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7" name="WordArt 6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458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HEDEFİMİZ</a:t>
            </a:r>
          </a:p>
          <a:p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SAĞLIKLI BESLENMEYİ </a:t>
            </a:r>
            <a:r>
              <a:rPr lang="tr-TR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A'dan</a:t>
            </a:r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</a:t>
            </a:r>
            <a:r>
              <a:rPr lang="tr-TR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Z'ye</a:t>
            </a:r>
            <a:endParaRPr lang="tr-T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  <a:p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ANLATMAK DEĞİL </a:t>
            </a:r>
            <a:r>
              <a:rPr lang="tr-T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!</a:t>
            </a:r>
            <a:endParaRPr lang="tr-T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  <a:p>
            <a:endParaRPr lang="tr-T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26628" name="WordArt 7"/>
          <p:cNvSpPr>
            <a:spLocks noChangeArrowheads="1" noChangeShapeType="1" noTextEdit="1"/>
          </p:cNvSpPr>
          <p:nvPr/>
        </p:nvSpPr>
        <p:spPr bwMode="auto">
          <a:xfrm>
            <a:off x="142844" y="5072074"/>
            <a:ext cx="6929486" cy="14573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0"/>
              </a:avLst>
            </a:prstTxWarp>
          </a:bodyPr>
          <a:lstStyle/>
          <a:p>
            <a:r>
              <a:rPr lang="tr-T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SAĞLIKLI BESLENMEYİ SEVDİRMEK,</a:t>
            </a:r>
          </a:p>
          <a:p>
            <a:r>
              <a:rPr lang="tr-T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DOĞRU BESLENME ALIŞKANLIKLARI KAZANDIRMAK,</a:t>
            </a:r>
          </a:p>
          <a:p>
            <a:r>
              <a:rPr lang="tr-T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HAREKETLİ YAŞAM TARZINI BENİMSETMEK</a:t>
            </a:r>
          </a:p>
          <a:p>
            <a:endParaRPr lang="tr-T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357290" y="857232"/>
            <a:ext cx="614366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dirty="0" smtClean="0">
                <a:latin typeface="Calibri" pitchFamily="34" charset="0"/>
              </a:rPr>
              <a:t>Programın uygulanması </a:t>
            </a:r>
            <a:endParaRPr lang="tr-TR" sz="4000" dirty="0">
              <a:latin typeface="Calibri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857224" y="2571744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latin typeface="Calibri" pitchFamily="34" charset="0"/>
              </a:rPr>
              <a:t>Beslenme Dostu Okullar Programı Uygulama Kılavuzu doğrultusunda yapılır</a:t>
            </a:r>
            <a:endParaRPr lang="tr-TR" sz="36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143108" y="857232"/>
            <a:ext cx="49292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latin typeface="Calibri" pitchFamily="34" charset="0"/>
              </a:rPr>
              <a:t>Programın yürütülmesinde </a:t>
            </a:r>
            <a:endParaRPr lang="tr-TR" sz="2800" dirty="0">
              <a:latin typeface="Calibri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428728" y="1857364"/>
            <a:ext cx="63579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Sağlık Bakanlığı adına </a:t>
            </a:r>
          </a:p>
          <a:p>
            <a:pPr algn="ctr"/>
            <a:r>
              <a:rPr lang="tr-TR" sz="3200" dirty="0" smtClean="0">
                <a:latin typeface="Calibri" pitchFamily="34" charset="0"/>
              </a:rPr>
              <a:t>Türkiye Halk Sağlığı Kurumu,</a:t>
            </a:r>
          </a:p>
          <a:p>
            <a:endParaRPr lang="tr-TR" sz="3200" dirty="0" smtClean="0">
              <a:latin typeface="Calibri" pitchFamily="34" charset="0"/>
            </a:endParaRPr>
          </a:p>
          <a:p>
            <a:pPr algn="ctr"/>
            <a:r>
              <a:rPr lang="tr-TR" sz="3200" dirty="0" smtClean="0">
                <a:latin typeface="Calibri" pitchFamily="34" charset="0"/>
              </a:rPr>
              <a:t> </a:t>
            </a:r>
            <a:r>
              <a:rPr lang="tr-TR" sz="3200" b="1" dirty="0" smtClean="0">
                <a:latin typeface="Calibri" pitchFamily="34" charset="0"/>
              </a:rPr>
              <a:t>Milli Eğitim Bakanlığı adına</a:t>
            </a:r>
          </a:p>
          <a:p>
            <a:pPr algn="ctr"/>
            <a:r>
              <a:rPr lang="tr-TR" sz="3200" b="1" dirty="0" smtClean="0">
                <a:latin typeface="Calibri" pitchFamily="34" charset="0"/>
              </a:rPr>
              <a:t> </a:t>
            </a:r>
            <a:r>
              <a:rPr lang="tr-TR" sz="3200" dirty="0" smtClean="0">
                <a:latin typeface="Calibri" pitchFamily="34" charset="0"/>
              </a:rPr>
              <a:t>Meslekî ve Teknik Eğitim Genel Müdürlüğü yetkilidir </a:t>
            </a:r>
            <a:endParaRPr lang="tr-TR" sz="3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71472" y="500042"/>
            <a:ext cx="814393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latin typeface="Calibri" pitchFamily="34" charset="0"/>
              </a:rPr>
              <a:t>GENEL KURALLAR</a:t>
            </a:r>
            <a:endParaRPr lang="tr-TR" sz="2800" dirty="0">
              <a:latin typeface="Calibri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785786" y="1428737"/>
            <a:ext cx="77867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endParaRPr lang="tr-TR" sz="26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r>
              <a:rPr lang="tr-TR" sz="2800" dirty="0" smtClean="0">
                <a:latin typeface="Calibri" pitchFamily="34" charset="0"/>
              </a:rPr>
              <a:t>Okulun Beslenme Dostu Okullar Programı’na başvurabilmesi için “Beyaz Bayrak” sertifikası sahibi olması gerekmektedir. </a:t>
            </a:r>
          </a:p>
          <a:p>
            <a:pPr>
              <a:buBlip>
                <a:blip r:embed="rId2"/>
              </a:buBlip>
            </a:pPr>
            <a:endParaRPr lang="tr-TR" sz="28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latin typeface="Calibri" pitchFamily="34" charset="0"/>
              </a:rPr>
              <a:t>Sertifikanın güncel olması (süresinin dolmamış olması)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latin typeface="Calibri" pitchFamily="34" charset="0"/>
              </a:rPr>
              <a:t>Denetimin yapıldığı tarihte sertifika almaya hak kazanılmış olması (sertifika daha sonra alınacak) </a:t>
            </a:r>
          </a:p>
          <a:p>
            <a:endParaRPr lang="tr-TR" sz="26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tr-TR" sz="2600" dirty="0" smtClean="0">
              <a:latin typeface="Calibri" pitchFamily="34" charset="0"/>
            </a:endParaRPr>
          </a:p>
          <a:p>
            <a:endParaRPr lang="tr-TR" sz="26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tr-TR" sz="26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tr-TR" sz="2600" dirty="0" smtClean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endParaRPr lang="tr-TR" sz="2600" dirty="0" smtClean="0">
              <a:latin typeface="Calibri" pitchFamily="34" charset="0"/>
            </a:endParaRPr>
          </a:p>
          <a:p>
            <a:endParaRPr lang="tr-TR" sz="26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71472" y="500042"/>
            <a:ext cx="814393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latin typeface="Calibri" pitchFamily="34" charset="0"/>
              </a:rPr>
              <a:t>GENEL KURALLAR</a:t>
            </a:r>
            <a:endParaRPr lang="tr-TR" sz="2800" dirty="0">
              <a:latin typeface="Calibri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71472" y="1214422"/>
            <a:ext cx="814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 smtClean="0">
              <a:latin typeface="Calibri" pitchFamily="34" charset="0"/>
            </a:endParaRPr>
          </a:p>
          <a:p>
            <a:pPr algn="just"/>
            <a:r>
              <a:rPr lang="tr-TR" sz="2800" dirty="0" smtClean="0">
                <a:latin typeface="Calibri" pitchFamily="34" charset="0"/>
              </a:rPr>
              <a:t>İlkokul ve ortaokul olarak eğitim veren bu okullar ilkokul için ayrı ortaokul için ayrı başvuruda bulunacak şekilde dosya hazırlıkları yapmalıdır</a:t>
            </a:r>
          </a:p>
          <a:p>
            <a:pPr algn="just"/>
            <a:endParaRPr lang="tr-TR" sz="2400" dirty="0" smtClean="0">
              <a:latin typeface="Calibri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571472" y="3143248"/>
            <a:ext cx="80010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600" dirty="0" smtClean="0">
              <a:latin typeface="Calibri" pitchFamily="34" charset="0"/>
            </a:endParaRPr>
          </a:p>
          <a:p>
            <a:pPr algn="just"/>
            <a:r>
              <a:rPr lang="tr-TR" sz="2800" dirty="0" smtClean="0">
                <a:latin typeface="Calibri" pitchFamily="34" charset="0"/>
              </a:rPr>
              <a:t>EK-2: Denetim Formu ve EK-3: Okul Bilgi Formu her eğitim-öğretim programı için ayrı ayrı doldurulacaktır. Beslenme Dostu Okul Sertifikası da ayrı ayrı hazırlanacaktır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71472" y="571480"/>
            <a:ext cx="814393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 smtClean="0"/>
              <a:t>GENEL KURALLAR</a:t>
            </a:r>
            <a:endParaRPr lang="tr-TR" sz="2800" dirty="0"/>
          </a:p>
        </p:txBody>
      </p:sp>
      <p:sp>
        <p:nvSpPr>
          <p:cNvPr id="3" name="2 Dikdörtgen"/>
          <p:cNvSpPr/>
          <p:nvPr/>
        </p:nvSpPr>
        <p:spPr>
          <a:xfrm>
            <a:off x="571472" y="1000108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600" dirty="0" smtClean="0">
              <a:latin typeface="Calibri" pitchFamily="34" charset="0"/>
            </a:endParaRPr>
          </a:p>
          <a:p>
            <a:pPr algn="just"/>
            <a:r>
              <a:rPr lang="tr-TR" sz="2600" dirty="0" smtClean="0">
                <a:latin typeface="Calibri" pitchFamily="34" charset="0"/>
              </a:rPr>
              <a:t>Okul, Beslenme Dostu Okullar Programı’na başvuruda bulunmadan önce bir </a:t>
            </a:r>
            <a:r>
              <a:rPr lang="tr-TR" sz="2600" b="1" dirty="0" smtClean="0">
                <a:latin typeface="Calibri" pitchFamily="34" charset="0"/>
              </a:rPr>
              <a:t>“Başvuru Dosyası” </a:t>
            </a:r>
            <a:r>
              <a:rPr lang="tr-TR" sz="2600" dirty="0" smtClean="0">
                <a:latin typeface="Calibri" pitchFamily="34" charset="0"/>
              </a:rPr>
              <a:t>hazırlamalıdır. Dosyada;</a:t>
            </a:r>
          </a:p>
        </p:txBody>
      </p:sp>
      <p:sp>
        <p:nvSpPr>
          <p:cNvPr id="4" name="3 Dikdörtgen"/>
          <p:cNvSpPr/>
          <p:nvPr/>
        </p:nvSpPr>
        <p:spPr>
          <a:xfrm>
            <a:off x="714348" y="2643182"/>
            <a:ext cx="79296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latin typeface="Calibri" pitchFamily="34" charset="0"/>
              </a:rPr>
              <a:t>Beyaz Bayrak sertifikasının örneği,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latin typeface="Calibri" pitchFamily="34" charset="0"/>
              </a:rPr>
              <a:t>Sağlıklı Beslenme ve Hareketli Yaşam Ekibi üye listesi,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latin typeface="Calibri" pitchFamily="34" charset="0"/>
              </a:rPr>
              <a:t>Ekip tarafından hazırlanan okula özgü, yıllık Beslenme Dostu Okul Planı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latin typeface="Calibri" pitchFamily="34" charset="0"/>
              </a:rPr>
              <a:t>Plan kapsamında gerçekleştirilen etkinliklere ait belgeler (fotoğraf, kayıt/katılım listeleri, afiş, broşür vb.) yer almalıdır</a:t>
            </a:r>
            <a:endParaRPr lang="tr-TR" sz="2600" dirty="0">
              <a:latin typeface="Calibri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28596" y="5429264"/>
            <a:ext cx="8429684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600" dirty="0" smtClean="0">
                <a:solidFill>
                  <a:srgbClr val="FF0000"/>
                </a:solidFill>
                <a:latin typeface="Calibri" pitchFamily="34" charset="0"/>
              </a:rPr>
              <a:t>Başvuru dosyası hazırlamayan okulun başvurusu </a:t>
            </a:r>
            <a:r>
              <a:rPr lang="tr-TR" sz="2600" b="1" u="sng" dirty="0" smtClean="0">
                <a:solidFill>
                  <a:srgbClr val="FF0000"/>
                </a:solidFill>
                <a:latin typeface="Calibri" pitchFamily="34" charset="0"/>
              </a:rPr>
              <a:t>kabul edilmeyecektir </a:t>
            </a:r>
            <a:endParaRPr lang="tr-TR" sz="26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71472" y="285728"/>
            <a:ext cx="807249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</a:rPr>
              <a:t>BESLENME DOSTU OKULLAR PROGRAMI İŞ AKIŞI </a:t>
            </a:r>
            <a:endParaRPr lang="tr-TR" sz="2400" dirty="0">
              <a:latin typeface="Calibri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71472" y="857232"/>
            <a:ext cx="807249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6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latin typeface="Calibri" pitchFamily="34" charset="0"/>
              </a:rPr>
              <a:t>Program İl Milli Eğitim Müdürlüğü aracılığı ile okullara Beslenme Dostu Okullar Programı Uygulama Kılavuzu ve kılavuzun ekleri (EK-1: Beslenme Dostu Okul Başvuru Formu, EK-2: Beslenme Dostu Okul Denetim Formu, EK-3: Okul Bilgi Formu, EK-4: Beslenme Dostu Okul Planı Formu) ile birlikte duyurulur.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571472" y="3357562"/>
            <a:ext cx="80724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6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latin typeface="Calibri" pitchFamily="34" charset="0"/>
              </a:rPr>
              <a:t>Başvuru yapan okulun Başvuru Dosyası başvuru aşamasında </a:t>
            </a:r>
            <a:r>
              <a:rPr lang="tr-TR" sz="2600" u="sng" dirty="0" smtClean="0">
                <a:latin typeface="Calibri" pitchFamily="34" charset="0"/>
              </a:rPr>
              <a:t>İl Milli Eğitim Müdürlüğü’nce incelenir.</a:t>
            </a:r>
            <a:r>
              <a:rPr lang="tr-TR" sz="2600" dirty="0" smtClean="0">
                <a:latin typeface="Calibri" pitchFamily="34" charset="0"/>
              </a:rPr>
              <a:t> İl Milli Eğitim Müdürlüğü’nce yapılan incelemede temel koşulların varlığı kontrol edilir. </a:t>
            </a:r>
            <a:r>
              <a:rPr lang="tr-TR" sz="2600" dirty="0" smtClean="0">
                <a:solidFill>
                  <a:srgbClr val="FF0000"/>
                </a:solidFill>
                <a:latin typeface="Calibri" pitchFamily="34" charset="0"/>
              </a:rPr>
              <a:t>Temel koşullar: </a:t>
            </a:r>
            <a:r>
              <a:rPr lang="tr-TR" sz="2600" dirty="0" smtClean="0">
                <a:latin typeface="Calibri" pitchFamily="34" charset="0"/>
              </a:rPr>
              <a:t>Başvuru Dosyasının varlığı ve dosya içeriğinin tam olmasıdır.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428596" y="4071942"/>
            <a:ext cx="48577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latin typeface="Calibri" pitchFamily="34" charset="0"/>
            </a:endParaRPr>
          </a:p>
          <a:p>
            <a:pPr marL="182563" indent="-182563"/>
            <a:r>
              <a:rPr lang="tr-TR" b="1" dirty="0" smtClean="0">
                <a:latin typeface="Calibri" pitchFamily="34" charset="0"/>
              </a:rPr>
              <a:t>   Dosya içeriği </a:t>
            </a:r>
            <a:r>
              <a:rPr lang="tr-TR" sz="2000" b="1" dirty="0" smtClean="0">
                <a:latin typeface="Calibri" pitchFamily="34" charset="0"/>
              </a:rPr>
              <a:t>tam</a:t>
            </a:r>
            <a:r>
              <a:rPr lang="tr-TR" b="1" dirty="0" smtClean="0">
                <a:latin typeface="Calibri" pitchFamily="34" charset="0"/>
              </a:rPr>
              <a:t> değil 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642910" y="15716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2000" dirty="0" smtClean="0"/>
          </a:p>
          <a:p>
            <a:r>
              <a:rPr lang="tr-TR" sz="2000" b="1" dirty="0" smtClean="0">
                <a:latin typeface="Calibri" pitchFamily="34" charset="0"/>
              </a:rPr>
              <a:t>Dosya içeriği tam</a:t>
            </a:r>
          </a:p>
        </p:txBody>
      </p:sp>
      <p:sp>
        <p:nvSpPr>
          <p:cNvPr id="6" name="5 Sağ Ok"/>
          <p:cNvSpPr/>
          <p:nvPr/>
        </p:nvSpPr>
        <p:spPr>
          <a:xfrm>
            <a:off x="2928926" y="1785926"/>
            <a:ext cx="978408" cy="4846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2928926" y="4286256"/>
            <a:ext cx="978408" cy="4846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4143372" y="4357694"/>
            <a:ext cx="2783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latin typeface="Calibri" pitchFamily="34" charset="0"/>
              </a:rPr>
              <a:t>başvuru kabul edilmez</a:t>
            </a:r>
            <a:endParaRPr lang="tr-TR" sz="2000" dirty="0">
              <a:latin typeface="Calibri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071934" y="107154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tr-TR" sz="2000" dirty="0" smtClean="0">
              <a:latin typeface="Calibri" pitchFamily="34" charset="0"/>
            </a:endParaRPr>
          </a:p>
          <a:p>
            <a:pPr algn="just"/>
            <a:r>
              <a:rPr lang="tr-TR" sz="2000" dirty="0" smtClean="0">
                <a:latin typeface="Calibri" pitchFamily="34" charset="0"/>
              </a:rPr>
              <a:t>Başvurusu ile birlikte okulun dosyası incelenmek üzere İl Millî Eğitim Müdürlüğü tarafından Halk Sağlığı Müdürlüğü Bulaşıcı Olmayan Hastalıklar ve Programlar Şube Müdürlüğüne iletilir. Halk Sağlığı Müdürlüğünce dosya içeriklerinin uygunluğu incelenir.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642910" y="357166"/>
            <a:ext cx="807249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</a:rPr>
              <a:t>BESLENME DOSTU OKULLAR PROGRAMI İŞ AKIŞI </a:t>
            </a: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71472" y="1357298"/>
            <a:ext cx="807249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600" dirty="0" smtClean="0">
              <a:latin typeface="Calibri" pitchFamily="34" charset="0"/>
            </a:endParaRPr>
          </a:p>
          <a:p>
            <a:pPr algn="just"/>
            <a:r>
              <a:rPr lang="tr-TR" sz="2600" dirty="0" smtClean="0">
                <a:latin typeface="Calibri" pitchFamily="34" charset="0"/>
              </a:rPr>
              <a:t>Dosyası tam olan okul, Halk Sağlığı Müdürlüğü ve İl Millî Eğitim Müdürlüğünden ikişer yetkilinin katılımı ile oluşturulan “Denetim Ekibi” tarafından EK-2: Beslenme Dostu Okul Denetim Formu ile okulların açık olduğu dönemde okul ziyareti ile denetlenir. Yapılan denetim sonucunda </a:t>
            </a:r>
            <a:r>
              <a:rPr lang="tr-TR" sz="2600" b="1" dirty="0" smtClean="0">
                <a:latin typeface="Calibri" pitchFamily="34" charset="0"/>
              </a:rPr>
              <a:t>en az 75 puan </a:t>
            </a:r>
            <a:r>
              <a:rPr lang="tr-TR" sz="2600" dirty="0" smtClean="0">
                <a:latin typeface="Calibri" pitchFamily="34" charset="0"/>
              </a:rPr>
              <a:t>alan okul “Beslenme Dostu Okul Sertifikası” almaya hak kazanır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571472" y="500042"/>
            <a:ext cx="807249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</a:rPr>
              <a:t>BESLENME DOSTU OKULLAR PROGRAMI İŞ AKIŞI </a:t>
            </a: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/>
          <a:srcRect t="4445" b="10001"/>
          <a:stretch>
            <a:fillRect/>
          </a:stretch>
        </p:blipFill>
        <p:spPr bwMode="auto">
          <a:xfrm>
            <a:off x="142844" y="142852"/>
            <a:ext cx="5551488" cy="647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43504" y="428604"/>
            <a:ext cx="3671886" cy="5867400"/>
          </a:xfrm>
        </p:spPr>
        <p:txBody>
          <a:bodyPr/>
          <a:lstStyle/>
          <a:p>
            <a:pPr lvl="2" algn="just" eaLnBrk="1" hangingPunct="1">
              <a:buFontTx/>
              <a:buNone/>
            </a:pPr>
            <a:r>
              <a:rPr lang="tr-TR" sz="1800" b="1" dirty="0" smtClean="0">
                <a:latin typeface="Bookman Old Style" pitchFamily="18" charset="0"/>
              </a:rPr>
              <a:t>Beyin gelişimi büyük oranda yaşamın ilk yıllarında, özellikle de anne karnında ve doğumdan sonraki ilk beş yılda hızlı olmakla birlikte, </a:t>
            </a:r>
            <a:r>
              <a:rPr lang="tr-TR" sz="1800" b="1" u="sng" dirty="0" smtClean="0">
                <a:solidFill>
                  <a:srgbClr val="FF0000"/>
                </a:solidFill>
                <a:latin typeface="Bookman Old Style" pitchFamily="18" charset="0"/>
              </a:rPr>
              <a:t>geç ergenlik dönemi sonuna değin devam etmektedir. </a:t>
            </a:r>
          </a:p>
          <a:p>
            <a:pPr lvl="2" algn="just" eaLnBrk="1" hangingPunct="1">
              <a:buFontTx/>
              <a:buNone/>
            </a:pPr>
            <a:endParaRPr lang="tr-TR" sz="1800" b="1" u="sng" dirty="0" smtClean="0">
              <a:latin typeface="Bookman Old Style" pitchFamily="18" charset="0"/>
            </a:endParaRPr>
          </a:p>
          <a:p>
            <a:pPr lvl="2" algn="just" eaLnBrk="1" hangingPunct="1">
              <a:buFontTx/>
              <a:buNone/>
            </a:pPr>
            <a:r>
              <a:rPr lang="tr-TR" sz="1800" b="1" dirty="0" smtClean="0">
                <a:latin typeface="Bookman Old Style" pitchFamily="18" charset="0"/>
              </a:rPr>
              <a:t>Bu gelişimi etkileyen ana bileşenler;</a:t>
            </a:r>
          </a:p>
          <a:p>
            <a:pPr lvl="2" algn="just" eaLnBrk="1" hangingPunct="1">
              <a:buFontTx/>
              <a:buNone/>
            </a:pPr>
            <a:r>
              <a:rPr lang="tr-TR" sz="1800" b="1" u="sng" dirty="0" smtClean="0">
                <a:solidFill>
                  <a:srgbClr val="FF0000"/>
                </a:solidFill>
                <a:latin typeface="Bookman Old Style" pitchFamily="18" charset="0"/>
              </a:rPr>
              <a:t>beslenme,</a:t>
            </a:r>
            <a:r>
              <a:rPr lang="tr-TR" sz="1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  <a:p>
            <a:pPr lvl="2" algn="just" eaLnBrk="1" hangingPunct="1">
              <a:buFontTx/>
              <a:buNone/>
            </a:pPr>
            <a:r>
              <a:rPr lang="tr-TR" sz="1800" b="1" dirty="0" smtClean="0">
                <a:latin typeface="Bookman Old Style" pitchFamily="18" charset="0"/>
              </a:rPr>
              <a:t>çevre ve </a:t>
            </a:r>
          </a:p>
          <a:p>
            <a:pPr lvl="2" algn="just" eaLnBrk="1" hangingPunct="1">
              <a:buFontTx/>
              <a:buNone/>
            </a:pPr>
            <a:r>
              <a:rPr lang="tr-TR" sz="1800" b="1" dirty="0" smtClean="0">
                <a:latin typeface="Bookman Old Style" pitchFamily="18" charset="0"/>
              </a:rPr>
              <a:t>eğitimdir</a:t>
            </a:r>
            <a:endParaRPr lang="tr-TR" sz="1800" b="1" u="sng" dirty="0" smtClean="0">
              <a:latin typeface="Bookman Old Style" pitchFamily="18" charset="0"/>
            </a:endParaRPr>
          </a:p>
          <a:p>
            <a:pPr lvl="2" algn="just" eaLnBrk="1" hangingPunct="1">
              <a:buFontTx/>
              <a:buNone/>
            </a:pPr>
            <a:endParaRPr lang="tr-TR" sz="1800" b="1" dirty="0" smtClean="0">
              <a:solidFill>
                <a:srgbClr val="660066"/>
              </a:solidFill>
            </a:endParaRPr>
          </a:p>
          <a:p>
            <a:pPr eaLnBrk="1" hangingPunct="1"/>
            <a:endParaRPr lang="tr-TR" sz="16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71472" y="1071546"/>
            <a:ext cx="807249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 smtClean="0">
              <a:latin typeface="Calibri" pitchFamily="34" charset="0"/>
            </a:endParaRPr>
          </a:p>
          <a:p>
            <a:pPr algn="just"/>
            <a:r>
              <a:rPr lang="tr-TR" sz="2400" dirty="0" smtClean="0">
                <a:latin typeface="Calibri" pitchFamily="34" charset="0"/>
              </a:rPr>
              <a:t>EK-5’te yer alan Beslenme Dostu Okul sertifikası Halk Sağlığı </a:t>
            </a:r>
            <a:r>
              <a:rPr lang="tr-TR" sz="2600" dirty="0" smtClean="0">
                <a:latin typeface="Calibri" pitchFamily="34" charset="0"/>
              </a:rPr>
              <a:t>Müdürlüğünce</a:t>
            </a:r>
            <a:r>
              <a:rPr lang="tr-TR" sz="2400" dirty="0" smtClean="0">
                <a:latin typeface="Calibri" pitchFamily="34" charset="0"/>
              </a:rPr>
              <a:t> basılarak Halk Sağlığı Müdürü ve Millî Eğitim Müdürü tarafından imzalanmasının ardından İl Millî Eğitim Müdürlüğü tarafından okula teslim edilir. Sertifika, düzenleme tarihinden itibaren </a:t>
            </a:r>
            <a:r>
              <a:rPr lang="tr-TR" sz="2400" b="1" dirty="0" smtClean="0">
                <a:latin typeface="Calibri" pitchFamily="34" charset="0"/>
              </a:rPr>
              <a:t>3 (üç) </a:t>
            </a:r>
            <a:r>
              <a:rPr lang="tr-TR" sz="2400" dirty="0" smtClean="0">
                <a:latin typeface="Calibri" pitchFamily="34" charset="0"/>
              </a:rPr>
              <a:t>yıl geçerlidir.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571472" y="3571876"/>
            <a:ext cx="79296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600" dirty="0" smtClean="0">
              <a:latin typeface="Calibri" pitchFamily="34" charset="0"/>
            </a:endParaRPr>
          </a:p>
          <a:p>
            <a:pPr algn="just"/>
            <a:r>
              <a:rPr lang="tr-TR" sz="2600" dirty="0" smtClean="0">
                <a:latin typeface="Calibri" pitchFamily="34" charset="0"/>
              </a:rPr>
              <a:t>Sertifika süresi dolan okula, yapılan takip denetimi (okulun 3. takip denetimi) sonucunda koşulların devamını sağlaması halinde yeni tarihli sertifika düzenlenir.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71472" y="571480"/>
            <a:ext cx="807249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</a:rPr>
              <a:t>BESLENME DOSTU OKULLAR PROGRAMI İŞ AKIŞI </a:t>
            </a: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71472" y="1000108"/>
            <a:ext cx="80724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6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latin typeface="Calibri" pitchFamily="34" charset="0"/>
              </a:rPr>
              <a:t>Beslenme Dostu Okul sertifikası almaya hak kazanan okulların, Halk Sağlığı Müdürlüğü bünyesinde yetkilendirilmiş personel tarafından HTS (Hızlı Takip Sistemi) içinde yer alan Beslenme Dostu Okul Modülüne kayıtları yapılır. </a:t>
            </a:r>
          </a:p>
          <a:p>
            <a:pPr algn="just"/>
            <a:endParaRPr lang="tr-TR" sz="26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600" dirty="0" smtClean="0">
                <a:latin typeface="Calibri" pitchFamily="34" charset="0"/>
              </a:rPr>
              <a:t>Beslenme Dostu Okul sertifikası almaya hak kazanan okulların, e-Okul sisteminde yer alan Okul Sağlığı Değerlendirme Formundaki Beslenme Dostu Okul Programına okul Müdürlüklerince gerekli kayıtlarının yapılması sağlanır.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642910" y="428604"/>
            <a:ext cx="807249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</a:rPr>
              <a:t>BESLENME DOSTU OKULLAR PROGRAMI İŞ AKIŞI </a:t>
            </a: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larakasil\Desktop\tanıtım toplantısı\DENETİM FORM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385"/>
            <a:ext cx="4876813" cy="68306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larakasil\Desktop\1.BÖLÜ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larakasil\Desktop\tanıtım toplantısı\BÖLÜ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021892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larakasil\Desktop\bölüm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715436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"/>
          <p:cNvGrpSpPr/>
          <p:nvPr/>
        </p:nvGrpSpPr>
        <p:grpSpPr>
          <a:xfrm>
            <a:off x="142844" y="0"/>
            <a:ext cx="8858312" cy="6643710"/>
            <a:chOff x="142844" y="0"/>
            <a:chExt cx="8858312" cy="6643710"/>
          </a:xfrm>
        </p:grpSpPr>
        <p:pic>
          <p:nvPicPr>
            <p:cNvPr id="4098" name="Picture 2" descr="C:\Users\dilarakasil\Desktop\bölüm 4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0"/>
              <a:ext cx="8786874" cy="6643710"/>
            </a:xfrm>
            <a:prstGeom prst="rect">
              <a:avLst/>
            </a:prstGeom>
            <a:noFill/>
          </p:spPr>
        </p:pic>
        <p:sp>
          <p:nvSpPr>
            <p:cNvPr id="3" name="2 Dikdörtgen"/>
            <p:cNvSpPr/>
            <p:nvPr/>
          </p:nvSpPr>
          <p:spPr>
            <a:xfrm>
              <a:off x="142844" y="1399830"/>
              <a:ext cx="8786874" cy="523220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tr-TR" sz="2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 t="6250"/>
          <a:stretch>
            <a:fillRect/>
          </a:stretch>
        </p:blipFill>
        <p:spPr bwMode="auto">
          <a:xfrm>
            <a:off x="0" y="0"/>
            <a:ext cx="54991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6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43570" y="214290"/>
            <a:ext cx="3352800" cy="2895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660066"/>
                </a:solidFill>
                <a:latin typeface="Arial" charset="0"/>
                <a:sym typeface="Marlett"/>
              </a:rPr>
              <a:t> </a:t>
            </a:r>
            <a:r>
              <a:rPr lang="tr-TR" sz="2000" b="1" dirty="0" smtClean="0">
                <a:solidFill>
                  <a:srgbClr val="660066"/>
                </a:solidFill>
                <a:latin typeface="Arial" charset="0"/>
              </a:rPr>
              <a:t> Planlama,</a:t>
            </a:r>
            <a:br>
              <a:rPr lang="tr-T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tr-TR" sz="2000" b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tr-TR" sz="2000" b="1" dirty="0" smtClean="0">
                <a:solidFill>
                  <a:srgbClr val="660066"/>
                </a:solidFill>
                <a:latin typeface="Arial" charset="0"/>
                <a:sym typeface="Marlett"/>
              </a:rPr>
              <a:t></a:t>
            </a:r>
            <a:r>
              <a:rPr lang="tr-TR" sz="2000" b="1" dirty="0" smtClean="0">
                <a:solidFill>
                  <a:srgbClr val="660066"/>
                </a:solidFill>
                <a:latin typeface="Arial" charset="0"/>
              </a:rPr>
              <a:t>Strateji </a:t>
            </a:r>
            <a:r>
              <a:rPr lang="tr-TR" sz="2000" b="1" dirty="0">
                <a:solidFill>
                  <a:srgbClr val="660066"/>
                </a:solidFill>
                <a:latin typeface="Arial" charset="0"/>
              </a:rPr>
              <a:t>üretme, </a:t>
            </a:r>
            <a:r>
              <a:rPr lang="tr-TR" sz="2000" b="1" dirty="0" smtClean="0">
                <a:solidFill>
                  <a:srgbClr val="660066"/>
                </a:solidFill>
                <a:latin typeface="Arial" charset="0"/>
              </a:rPr>
              <a:t/>
            </a:r>
            <a:br>
              <a:rPr lang="tr-T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tr-TR" sz="2000" b="1" dirty="0" smtClean="0">
                <a:solidFill>
                  <a:srgbClr val="660066"/>
                </a:solidFill>
                <a:latin typeface="Arial" charset="0"/>
                <a:sym typeface="Marlett"/>
              </a:rPr>
              <a:t> </a:t>
            </a:r>
            <a:r>
              <a:rPr lang="tr-TR" sz="2000" b="1" dirty="0" smtClean="0">
                <a:solidFill>
                  <a:srgbClr val="660066"/>
                </a:solidFill>
                <a:latin typeface="Arial" charset="0"/>
              </a:rPr>
              <a:t>Problem </a:t>
            </a:r>
            <a:r>
              <a:rPr lang="tr-TR" sz="2000" b="1" dirty="0">
                <a:solidFill>
                  <a:srgbClr val="660066"/>
                </a:solidFill>
                <a:latin typeface="Arial" charset="0"/>
              </a:rPr>
              <a:t>çözme, </a:t>
            </a:r>
            <a:r>
              <a:rPr lang="tr-TR" sz="2000" b="1" dirty="0" smtClean="0">
                <a:solidFill>
                  <a:srgbClr val="660066"/>
                </a:solidFill>
                <a:latin typeface="Arial" charset="0"/>
              </a:rPr>
              <a:t/>
            </a:r>
            <a:br>
              <a:rPr lang="tr-T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tr-TR" sz="2000" b="1" dirty="0" smtClean="0">
                <a:solidFill>
                  <a:srgbClr val="660066"/>
                </a:solidFill>
                <a:latin typeface="Arial" charset="0"/>
                <a:sym typeface="Marlett"/>
              </a:rPr>
              <a:t>  </a:t>
            </a:r>
            <a:r>
              <a:rPr lang="tr-TR" sz="2000" b="1" dirty="0" smtClean="0">
                <a:solidFill>
                  <a:srgbClr val="660066"/>
                </a:solidFill>
                <a:latin typeface="Arial" charset="0"/>
              </a:rPr>
              <a:t>Dikkat</a:t>
            </a:r>
            <a:r>
              <a:rPr lang="tr-TR" sz="2000" b="1" dirty="0">
                <a:solidFill>
                  <a:srgbClr val="660066"/>
                </a:solidFill>
                <a:latin typeface="Arial" charset="0"/>
              </a:rPr>
              <a:t>, </a:t>
            </a:r>
            <a:r>
              <a:rPr lang="tr-TR" sz="2000" b="1" dirty="0" smtClean="0">
                <a:solidFill>
                  <a:srgbClr val="660066"/>
                </a:solidFill>
                <a:latin typeface="Arial" charset="0"/>
              </a:rPr>
              <a:t/>
            </a:r>
            <a:br>
              <a:rPr lang="tr-TR" sz="20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tr-TR" sz="2000" b="1" dirty="0" smtClean="0">
                <a:solidFill>
                  <a:srgbClr val="660066"/>
                </a:solidFill>
                <a:latin typeface="Arial" charset="0"/>
                <a:sym typeface="Marlett"/>
              </a:rPr>
              <a:t>  </a:t>
            </a:r>
            <a:r>
              <a:rPr lang="tr-TR" sz="2000" b="1" dirty="0" smtClean="0">
                <a:solidFill>
                  <a:srgbClr val="660066"/>
                </a:solidFill>
                <a:latin typeface="Arial" charset="0"/>
              </a:rPr>
              <a:t>Hafıza </a:t>
            </a:r>
            <a:r>
              <a:rPr lang="tr-TR" sz="2000" b="1" dirty="0">
                <a:solidFill>
                  <a:srgbClr val="660066"/>
                </a:solidFill>
                <a:latin typeface="Arial" charset="0"/>
              </a:rPr>
              <a:t/>
            </a:r>
            <a:br>
              <a:rPr lang="tr-TR" sz="2000" b="1" dirty="0">
                <a:solidFill>
                  <a:srgbClr val="660066"/>
                </a:solidFill>
                <a:latin typeface="Arial" charset="0"/>
              </a:rPr>
            </a:br>
            <a:r>
              <a:rPr lang="tr-TR" sz="2000" b="1" dirty="0">
                <a:solidFill>
                  <a:srgbClr val="660066"/>
                </a:solidFill>
                <a:latin typeface="Arial" charset="0"/>
              </a:rPr>
              <a:t>gibi fonksiyonları düzenleyen </a:t>
            </a:r>
            <a:r>
              <a:rPr lang="tr-TR" sz="2000" b="1" dirty="0" err="1">
                <a:solidFill>
                  <a:srgbClr val="660066"/>
                </a:solidFill>
                <a:latin typeface="Arial" charset="0"/>
              </a:rPr>
              <a:t>frontal</a:t>
            </a:r>
            <a:r>
              <a:rPr lang="tr-TR" sz="2000" b="1" dirty="0">
                <a:solidFill>
                  <a:srgbClr val="660066"/>
                </a:solidFill>
                <a:latin typeface="Arial" charset="0"/>
              </a:rPr>
              <a:t> lobun gelişimi </a:t>
            </a:r>
            <a:br>
              <a:rPr lang="tr-TR" sz="2000" b="1" dirty="0">
                <a:solidFill>
                  <a:srgbClr val="660066"/>
                </a:solidFill>
                <a:latin typeface="Arial" charset="0"/>
              </a:rPr>
            </a:br>
            <a:r>
              <a:rPr lang="tr-TR" sz="2000" b="1" dirty="0">
                <a:solidFill>
                  <a:srgbClr val="660066"/>
                </a:solidFill>
                <a:latin typeface="Arial" charset="0"/>
              </a:rPr>
              <a:t>ergenlik döneminde de devam eder.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000628" y="3214686"/>
            <a:ext cx="3886200" cy="3276600"/>
          </a:xfrm>
        </p:spPr>
        <p:txBody>
          <a:bodyPr>
            <a:normAutofit/>
          </a:bodyPr>
          <a:lstStyle/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tr-TR" sz="1800" b="1" dirty="0" smtClean="0">
                <a:solidFill>
                  <a:srgbClr val="FF0000"/>
                </a:solidFill>
                <a:latin typeface="Bookman Old Style" pitchFamily="18" charset="0"/>
              </a:rPr>
              <a:t>İyot, 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tr-TR" sz="1800" b="1" dirty="0" smtClean="0">
                <a:solidFill>
                  <a:srgbClr val="FF0000"/>
                </a:solidFill>
                <a:latin typeface="Bookman Old Style" pitchFamily="18" charset="0"/>
              </a:rPr>
              <a:t>Demir, </a:t>
            </a:r>
          </a:p>
          <a:p>
            <a:pPr lvl="2" algn="just" eaLnBrk="1" hangingPunct="1">
              <a:lnSpc>
                <a:spcPct val="90000"/>
              </a:lnSpc>
              <a:buFontTx/>
              <a:buNone/>
            </a:pPr>
            <a:r>
              <a:rPr lang="tr-TR" sz="1800" b="1" dirty="0" smtClean="0">
                <a:solidFill>
                  <a:srgbClr val="FF0000"/>
                </a:solidFill>
                <a:latin typeface="Bookman Old Style" pitchFamily="18" charset="0"/>
              </a:rPr>
              <a:t>Çinko,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tr-TR" sz="1800" b="1" dirty="0" smtClean="0">
                <a:solidFill>
                  <a:srgbClr val="FF0000"/>
                </a:solidFill>
                <a:latin typeface="Bookman Old Style" pitchFamily="18" charset="0"/>
              </a:rPr>
              <a:t>Çoklu doymamış yağ asitleri ve B vitaminlerinin uzun süreli yetersiz alınmasının </a:t>
            </a:r>
            <a:r>
              <a:rPr lang="tr-TR" sz="1800" b="1" u="sng" dirty="0" smtClean="0">
                <a:solidFill>
                  <a:srgbClr val="FF0000"/>
                </a:solidFill>
                <a:latin typeface="Bookman Old Style" pitchFamily="18" charset="0"/>
              </a:rPr>
              <a:t>bilişsel performans ve beyin gelişimine zararlı</a:t>
            </a:r>
            <a:r>
              <a:rPr lang="tr-TR" sz="1800" b="1" dirty="0" smtClean="0">
                <a:solidFill>
                  <a:srgbClr val="FF0000"/>
                </a:solidFill>
                <a:latin typeface="Bookman Old Style" pitchFamily="18" charset="0"/>
              </a:rPr>
              <a:t> etkileri vardır.</a:t>
            </a:r>
          </a:p>
          <a:p>
            <a:pPr eaLnBrk="1" hangingPunct="1">
              <a:lnSpc>
                <a:spcPct val="90000"/>
              </a:lnSpc>
            </a:pPr>
            <a:endParaRPr lang="tr-TR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153400" cy="704872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DEMİR EKSİKLİĞİ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86116" y="2571744"/>
            <a:ext cx="5486400" cy="3810000"/>
          </a:xfrm>
        </p:spPr>
        <p:txBody>
          <a:bodyPr/>
          <a:lstStyle/>
          <a:p>
            <a:pPr lvl="2" eaLnBrk="1" hangingPunct="1"/>
            <a:r>
              <a:rPr lang="tr-TR" sz="1800" dirty="0" smtClean="0">
                <a:solidFill>
                  <a:schemeClr val="tx2"/>
                </a:solidFill>
                <a:latin typeface="Bookman Old Style" pitchFamily="18" charset="0"/>
              </a:rPr>
              <a:t>Beynin çeşitli bölgeleri demir yetersizliğine karşı çok hassastır. </a:t>
            </a:r>
          </a:p>
          <a:p>
            <a:pPr lvl="2" eaLnBrk="1" hangingPunct="1"/>
            <a:r>
              <a:rPr lang="tr-TR" sz="1800" dirty="0" smtClean="0">
                <a:solidFill>
                  <a:schemeClr val="tx2"/>
                </a:solidFill>
                <a:latin typeface="Bookman Old Style" pitchFamily="18" charset="0"/>
              </a:rPr>
              <a:t>Demir, sinir hücreleri arasında veya bir sinir hücresi ile başka bir tür hücre arasında iletişimi sağlayan kimyasalların sentezinde yardımcı maddedir.</a:t>
            </a:r>
          </a:p>
          <a:p>
            <a:pPr lvl="2" eaLnBrk="1" hangingPunct="1"/>
            <a:r>
              <a:rPr lang="tr-TR" sz="2000" b="1" dirty="0" smtClean="0">
                <a:solidFill>
                  <a:schemeClr val="tx2"/>
                </a:solidFill>
                <a:latin typeface="Bookman Old Style" pitchFamily="18" charset="0"/>
              </a:rPr>
              <a:t>Demir, hemoglobin sentezi için gereklidir. Demir yetersizliği oksijen taşıma kapasitesinin azalmasına ve bağışıklık ile büyüme ve gelişmenin etkilenmesine neden olur. </a:t>
            </a:r>
          </a:p>
          <a:p>
            <a:pPr lvl="2" eaLnBrk="1" hangingPunct="1"/>
            <a:endParaRPr lang="tr-TR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642974" y="1214422"/>
            <a:ext cx="754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just" eaLnBrk="1" hangingPunct="1">
              <a:spcBef>
                <a:spcPct val="20000"/>
              </a:spcBef>
              <a:buFontTx/>
              <a:buChar char="•"/>
            </a:pPr>
            <a:r>
              <a:rPr lang="tr-TR" sz="2400" b="1" dirty="0">
                <a:solidFill>
                  <a:schemeClr val="tx2"/>
                </a:solidFill>
              </a:rPr>
              <a:t>0-5 yaş grubu çocuklarda ortalama % 50 </a:t>
            </a:r>
          </a:p>
          <a:p>
            <a:pPr marL="1143000" lvl="2" indent="-228600" algn="just" eaLnBrk="1" hangingPunct="1">
              <a:spcBef>
                <a:spcPct val="20000"/>
              </a:spcBef>
              <a:buFontTx/>
              <a:buChar char="•"/>
            </a:pPr>
            <a:r>
              <a:rPr lang="tr-TR" sz="2400" b="1" dirty="0">
                <a:solidFill>
                  <a:schemeClr val="tx2"/>
                </a:solidFill>
              </a:rPr>
              <a:t>Okul çağı çocuklarında % 30</a:t>
            </a:r>
          </a:p>
        </p:txBody>
      </p:sp>
      <p:pic>
        <p:nvPicPr>
          <p:cNvPr id="14341" name="Picture 5" descr="K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2273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ÜCRE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220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924800" cy="10668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660066"/>
                </a:solidFill>
              </a:rPr>
              <a:t>ÇİNKO EKSİKLİĞİ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3962400"/>
            <a:ext cx="6400800" cy="2438400"/>
          </a:xfrm>
        </p:spPr>
        <p:txBody>
          <a:bodyPr/>
          <a:lstStyle/>
          <a:p>
            <a:pPr eaLnBrk="1" hangingPunct="1"/>
            <a:r>
              <a:rPr lang="tr-TR" b="1" smtClean="0">
                <a:solidFill>
                  <a:srgbClr val="660066"/>
                </a:solidFill>
              </a:rPr>
              <a:t>Çinko eksikliği;</a:t>
            </a:r>
          </a:p>
          <a:p>
            <a:pPr lvl="2" eaLnBrk="1" hangingPunct="1"/>
            <a:r>
              <a:rPr lang="tr-TR" b="1" smtClean="0">
                <a:solidFill>
                  <a:srgbClr val="660066"/>
                </a:solidFill>
              </a:rPr>
              <a:t>dikkat, </a:t>
            </a:r>
          </a:p>
          <a:p>
            <a:pPr lvl="2" eaLnBrk="1" hangingPunct="1"/>
            <a:r>
              <a:rPr lang="tr-TR" b="1" smtClean="0">
                <a:solidFill>
                  <a:srgbClr val="660066"/>
                </a:solidFill>
              </a:rPr>
              <a:t>aktivite, </a:t>
            </a:r>
          </a:p>
          <a:p>
            <a:pPr lvl="2" eaLnBrk="1" hangingPunct="1"/>
            <a:r>
              <a:rPr lang="tr-TR" b="1" smtClean="0">
                <a:solidFill>
                  <a:srgbClr val="660066"/>
                </a:solidFill>
              </a:rPr>
              <a:t>davranış ve </a:t>
            </a:r>
          </a:p>
          <a:p>
            <a:pPr lvl="2" eaLnBrk="1" hangingPunct="1"/>
            <a:r>
              <a:rPr lang="tr-TR" b="1" smtClean="0">
                <a:solidFill>
                  <a:srgbClr val="660066"/>
                </a:solidFill>
              </a:rPr>
              <a:t>motor gelişimi etkileyebilir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19800" y="5334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rgbClr val="FFFF00"/>
                </a:solidFill>
              </a:rPr>
              <a:t>Çinko, merkezi sinir sistemi gelişimi ve fonksiyonları üzerinde etkilidir.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924800" cy="9144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660066"/>
                </a:solidFill>
              </a:rPr>
              <a:t>B VİTAMİNLERİ EKSİKLİĞİ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43372" y="1214422"/>
            <a:ext cx="4267200" cy="2286000"/>
          </a:xfrm>
        </p:spPr>
        <p:txBody>
          <a:bodyPr/>
          <a:lstStyle/>
          <a:p>
            <a:pPr lvl="2" algn="just" eaLnBrk="1" hangingPunct="1">
              <a:lnSpc>
                <a:spcPct val="80000"/>
              </a:lnSpc>
              <a:buFontTx/>
              <a:buNone/>
            </a:pPr>
            <a:r>
              <a:rPr lang="tr-TR" sz="2000" dirty="0" smtClean="0">
                <a:latin typeface="Arial" charset="0"/>
                <a:cs typeface="Arial" charset="0"/>
              </a:rPr>
              <a:t>B vitaminlerinden  </a:t>
            </a:r>
            <a:r>
              <a:rPr lang="tr-TR" sz="2000" dirty="0" err="1" smtClean="0">
                <a:latin typeface="Arial" charset="0"/>
                <a:cs typeface="Arial" charset="0"/>
              </a:rPr>
              <a:t>Folik</a:t>
            </a:r>
            <a:r>
              <a:rPr lang="tr-TR" sz="2000" dirty="0" smtClean="0">
                <a:latin typeface="Arial" charset="0"/>
                <a:cs typeface="Arial" charset="0"/>
              </a:rPr>
              <a:t> asit, B12 ve B6 vitaminleri eksikliğinde çocukluk döneminde bilişsel gelişim, yetişkinlerde de bellek performansı olumsuz etkilenir.</a:t>
            </a:r>
          </a:p>
          <a:p>
            <a:pPr lvl="2" algn="just" eaLnBrk="1" hangingPunct="1">
              <a:lnSpc>
                <a:spcPct val="80000"/>
              </a:lnSpc>
              <a:buFontTx/>
              <a:buNone/>
            </a:pPr>
            <a:endParaRPr lang="tr-TR" sz="20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16388" name="Picture 5" descr="j0438759"/>
          <p:cNvPicPr>
            <a:picLocks noChangeAspect="1" noChangeArrowheads="1"/>
          </p:cNvPicPr>
          <p:nvPr/>
        </p:nvPicPr>
        <p:blipFill>
          <a:blip r:embed="rId2"/>
          <a:srcRect t="6250"/>
          <a:stretch>
            <a:fillRect/>
          </a:stretch>
        </p:blipFill>
        <p:spPr bwMode="auto">
          <a:xfrm>
            <a:off x="214282" y="2146360"/>
            <a:ext cx="3357586" cy="44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5 Metin kutusu"/>
          <p:cNvSpPr txBox="1">
            <a:spLocks noChangeArrowheads="1"/>
          </p:cNvSpPr>
          <p:nvPr/>
        </p:nvSpPr>
        <p:spPr bwMode="auto">
          <a:xfrm>
            <a:off x="4214810" y="3643314"/>
            <a:ext cx="3657600" cy="2216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endParaRPr lang="tr-TR" sz="2400" b="1" dirty="0">
              <a:solidFill>
                <a:srgbClr val="FF0000"/>
              </a:solidFill>
            </a:endParaRPr>
          </a:p>
          <a:p>
            <a:pPr marL="0" lvl="2"/>
            <a:r>
              <a:rPr lang="tr-TR" sz="2400" b="1" dirty="0" err="1">
                <a:solidFill>
                  <a:srgbClr val="FF0000"/>
                </a:solidFill>
              </a:rPr>
              <a:t>Folik</a:t>
            </a:r>
            <a:r>
              <a:rPr lang="tr-TR" sz="2400" b="1" dirty="0">
                <a:solidFill>
                  <a:srgbClr val="FF0000"/>
                </a:solidFill>
              </a:rPr>
              <a:t> asit yetersizliği, Demir yetersizliğinden sonra en sık anemi nedenidir. 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 noChangeArrowheads="1"/>
          </p:cNvPicPr>
          <p:nvPr/>
        </p:nvPicPr>
        <p:blipFill>
          <a:blip r:embed="rId2"/>
          <a:srcRect t="6691" b="9665"/>
          <a:stretch>
            <a:fillRect/>
          </a:stretch>
        </p:blipFill>
        <p:spPr bwMode="auto">
          <a:xfrm>
            <a:off x="0" y="0"/>
            <a:ext cx="54721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0" y="1752600"/>
            <a:ext cx="3429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Özellikle ergenlik döneminde uzama atağı yaşandığı için potansiyel boy uzunluğunun gerçekleşebilmesi için gerekli olan </a:t>
            </a:r>
            <a:r>
              <a:rPr lang="tr-TR" sz="2400" b="1" smtClean="0">
                <a:solidFill>
                  <a:srgbClr val="FF0000"/>
                </a:solidFill>
              </a:rPr>
              <a:t>kalsiyum</a:t>
            </a:r>
            <a:r>
              <a:rPr lang="tr-TR" sz="2400" smtClean="0"/>
              <a:t> ve </a:t>
            </a:r>
            <a:r>
              <a:rPr lang="tr-TR" sz="2400" b="1" smtClean="0">
                <a:solidFill>
                  <a:srgbClr val="FF0000"/>
                </a:solidFill>
              </a:rPr>
              <a:t>D vitamininin </a:t>
            </a:r>
            <a:r>
              <a:rPr lang="tr-TR" sz="2400" smtClean="0"/>
              <a:t>karşılanması gereklidir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3714744" y="642918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KALSİYUM ve D VİTAMİNİ</a:t>
            </a:r>
            <a:endParaRPr lang="tr-T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7924800" cy="1025547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660066"/>
                </a:solidFill>
              </a:rPr>
              <a:t>OBEZİTE (ŞİŞMANLIK)?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2910" y="1357298"/>
            <a:ext cx="7772400" cy="1295400"/>
          </a:xfrm>
        </p:spPr>
        <p:txBody>
          <a:bodyPr/>
          <a:lstStyle/>
          <a:p>
            <a:pPr eaLnBrk="1" hangingPunct="1"/>
            <a:r>
              <a:rPr lang="tr-TR" dirty="0" smtClean="0"/>
              <a:t>Besinlerle alınan enerjinin harcanandan fazla olması durumunda vücutta yağ dokusunun artması olarak özetlenebilir</a:t>
            </a:r>
          </a:p>
        </p:txBody>
      </p:sp>
      <p:pic>
        <p:nvPicPr>
          <p:cNvPr id="18436" name="Picture 5" descr="terazi"/>
          <p:cNvPicPr>
            <a:picLocks noChangeAspect="1" noChangeArrowheads="1"/>
          </p:cNvPicPr>
          <p:nvPr/>
        </p:nvPicPr>
        <p:blipFill>
          <a:blip r:embed="rId2"/>
          <a:srcRect b="33926"/>
          <a:stretch>
            <a:fillRect/>
          </a:stretch>
        </p:blipFill>
        <p:spPr bwMode="auto">
          <a:xfrm>
            <a:off x="500034" y="2714620"/>
            <a:ext cx="8072494" cy="391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28600" y="3048000"/>
            <a:ext cx="2554288" cy="2619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b="1">
                <a:solidFill>
                  <a:srgbClr val="336699"/>
                </a:solidFill>
              </a:rPr>
              <a:t>ENERJİ ALIMI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6400800" y="3124200"/>
            <a:ext cx="2554288" cy="2619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r-TR" b="1">
                <a:solidFill>
                  <a:srgbClr val="336699"/>
                </a:solidFill>
              </a:rPr>
              <a:t>ENERJİ HARCAMASI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3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wrap="square">
        <a:spAutoFit/>
      </a:bodyPr>
      <a:lstStyle>
        <a:defPPr algn="ctr">
          <a:defRPr sz="2800" b="1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1227</TotalTime>
  <Words>1193</Words>
  <Application>Microsoft Office PowerPoint</Application>
  <PresentationFormat>Ekran Gösterisi (4:3)</PresentationFormat>
  <Paragraphs>163</Paragraphs>
  <Slides>36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9" baseType="lpstr">
      <vt:lpstr>Arial</vt:lpstr>
      <vt:lpstr>Arial Black</vt:lpstr>
      <vt:lpstr>Bookman Old Style</vt:lpstr>
      <vt:lpstr>Calibri</vt:lpstr>
      <vt:lpstr>Century Schoolbook</vt:lpstr>
      <vt:lpstr>Euphemia</vt:lpstr>
      <vt:lpstr>Marlett</vt:lpstr>
      <vt:lpstr>Tahoma</vt:lpstr>
      <vt:lpstr>Times New Roman</vt:lpstr>
      <vt:lpstr>Tw Cen MT</vt:lpstr>
      <vt:lpstr>Wingdings</vt:lpstr>
      <vt:lpstr>Wingdings 2</vt:lpstr>
      <vt:lpstr>Tema3</vt:lpstr>
      <vt:lpstr>PowerPoint Sunusu</vt:lpstr>
      <vt:lpstr>PowerPoint Sunusu</vt:lpstr>
      <vt:lpstr>PowerPoint Sunusu</vt:lpstr>
      <vt:lpstr>  Planlama,  Strateji üretme,   Problem çözme,    Dikkat,    Hafıza  gibi fonksiyonları düzenleyen frontal lobun gelişimi  ergenlik döneminde de devam eder.</vt:lpstr>
      <vt:lpstr>DEMİR EKSİKLİĞİ</vt:lpstr>
      <vt:lpstr>ÇİNKO EKSİKLİĞİ</vt:lpstr>
      <vt:lpstr>B VİTAMİNLERİ EKSİKLİĞİ</vt:lpstr>
      <vt:lpstr>PowerPoint Sunusu</vt:lpstr>
      <vt:lpstr>OBEZİTE (ŞİŞMANLIK)?</vt:lpstr>
      <vt:lpstr>OBEZİTE (şişmanlık) ÇOCUKLUK ÇAĞININ EN SIK GÖRÜLEN KRONİK HASTALIKLARINDAN BİRİDİR</vt:lpstr>
      <vt:lpstr>PowerPoint Sunusu</vt:lpstr>
      <vt:lpstr>PowerPoint Sunusu</vt:lpstr>
      <vt:lpstr>PowerPoint Sunusu</vt:lpstr>
      <vt:lpstr>2010 Türkiye Beslenme ve Sağlık Araştırması‘na göre…</vt:lpstr>
      <vt:lpstr>PowerPoint Sunusu</vt:lpstr>
      <vt:lpstr>PowerPoint Sunusu</vt:lpstr>
      <vt:lpstr>PowerPoint Sunusu</vt:lpstr>
      <vt:lpstr>“BESLENME DOSTU OKUL” PROGRAMI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Dilara Kasil</dc:creator>
  <cp:lastModifiedBy>ONUR</cp:lastModifiedBy>
  <cp:revision>137</cp:revision>
  <dcterms:created xsi:type="dcterms:W3CDTF">2016-11-04T12:10:22Z</dcterms:created>
  <dcterms:modified xsi:type="dcterms:W3CDTF">2020-02-10T18:16:10Z</dcterms:modified>
</cp:coreProperties>
</file>